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71" r:id="rId4"/>
    <p:sldId id="261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72" r:id="rId15"/>
    <p:sldId id="270" r:id="rId16"/>
    <p:sldId id="269" r:id="rId17"/>
    <p:sldId id="268" r:id="rId18"/>
    <p:sldId id="275" r:id="rId19"/>
    <p:sldId id="274" r:id="rId20"/>
    <p:sldId id="276" r:id="rId21"/>
    <p:sldId id="277" r:id="rId22"/>
    <p:sldId id="273" r:id="rId23"/>
    <p:sldId id="278" r:id="rId24"/>
    <p:sldId id="279" r:id="rId25"/>
    <p:sldId id="281" r:id="rId26"/>
    <p:sldId id="282" r:id="rId27"/>
    <p:sldId id="283" r:id="rId28"/>
    <p:sldId id="284" r:id="rId29"/>
    <p:sldId id="28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G>
</file>

<file path=ppt/media/image10.tmp>
</file>

<file path=ppt/media/image2.JPG>
</file>

<file path=ppt/media/image3.JPG>
</file>

<file path=ppt/media/image4.JPG>
</file>

<file path=ppt/media/image5.JPG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7306A-B47C-4BAA-B74A-34B6726D5FB3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0DD4D6-CF53-4230-883C-58FE54AF4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186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9E1-C46C-4DD1-98C4-88BC7624E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F5DD35-271F-4BBF-A4D0-20985A3F1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AF5B6-979C-4E1B-AE55-1A207131E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E646E-231E-4974-8A72-2728F18F6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129D0-4EAD-4309-B5AB-8E57C2D0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449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08523-FC83-4FAA-936C-C3004B83F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171110-538B-4A06-A5C0-CDD20FD61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005C7-2997-46B0-8098-6255256CA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939D6-5C0F-4802-85E1-E8743CAE6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6CF9F-AF82-432C-8B0E-24E525511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544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120C60-AEBA-407D-AC50-3C8DC542C1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953137-A934-4614-A50D-DD6812CAF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179DC-373E-4F63-8F06-E152D340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14941-7CF1-4304-B01C-E0522C2E8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A9A1F-5ACD-454F-8FD3-A67F159B5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580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8420-0956-4B6A-8DB4-8CD48D5E6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733BA-A944-405C-A2A8-4F6E259C5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B5DEB-BFB8-4E30-8F7A-4551475BF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1CC1D-309A-4BD0-A3F0-AA8325FBD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C6CDA-EF1C-470F-894C-705B4D4A6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547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23079-DD63-420F-BC41-F1486A192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E6805-53FA-42DA-89B1-C8C5AF9DE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0F20F-BA99-4A01-A319-8F9FED31A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6E0B1-9A9C-4551-9134-981756B63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71C29-CC45-4FFE-8104-EA909003E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958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BD13-F408-4318-9331-731A905C7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4B7E4-259B-425B-B87E-6B24B8D264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1B2D8-DA87-4ED6-937A-58AF1762C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984F0-A664-404F-A35B-054585AE3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242DFA-E67B-4D60-B7D1-3EAEA57E9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D8C9B-4495-41DE-9B66-72EAE436F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5487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B546B-2515-4CC2-9E40-75138BFD9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11F8F-8994-41CB-AB7D-95A43B2FA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F7B30A-0762-42BE-8B0C-6F144C8FCE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F77691-168B-4E8C-B497-905DF3D88C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CCF98A-F8E5-4FE0-873E-915766C7D4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92549C-CA07-4F28-9B8F-AB84EC0AC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BB4A4-4B9C-4A63-9CA7-6B8ACC610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41B5F8-6F9B-4B28-9C52-A22D6C5F9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4819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87693-37DE-42B9-B8B5-DC44983A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141248-0F72-4D6F-9F12-4875186E8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35F764-14FB-4DB9-9039-C874AA722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D7F0E0-BB53-41AB-8F07-6F62F4342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454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C37B9E-EDF9-4A6A-B800-68F482DBF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6355E-26AE-4EC9-A3AF-C935ED36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400867-F553-45AE-9569-705C26793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746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6EDBE-B34C-4447-9B8A-B1DF2B803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9C18E-5C57-4159-9158-5AB218ED9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1B1905-8EDA-48BF-A8E2-1B5D3B925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6C5AE-4A8F-491D-AC35-7F77E4387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5528DB-FA40-4805-9128-AC1B85946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090989-3DBB-43E3-81B1-DE077C0F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32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2A286-9D27-4338-9D39-32C34FC1E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60F254-BF7F-4161-96C1-186EA3B028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ABBB4-D48A-4151-8DCD-11CE7F65A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BB8924-8047-4979-9F9A-A1E549806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4E268-07D1-4431-B551-DDCFD5323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5D6B88-5215-4082-8A2B-FAFA4EB5A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902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066A38-9E1F-427F-8440-71B026C4B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92B30C-C2FA-424A-94C6-C3BFCD5FE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6414D-3641-4000-9024-CBA5344872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2FD60-17D2-4ACF-8015-8E918A3A7A34}" type="datetimeFigureOut">
              <a:rPr lang="en-US" smtClean="0"/>
              <a:t>8/20/2018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C95B0-4B9A-4D98-AC6F-A27197C1CA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79EF9-AC99-4FFB-BEF9-6EF49689CB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5B37F-4420-45A2-AD0D-6A23CA079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29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5B569-2AC1-415E-A0EE-D967419E74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The Kicking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F7CFF3-FC1B-49CB-9685-42BED25983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Free Kicks &amp; Scrimmage Kicks</a:t>
            </a:r>
          </a:p>
          <a:p>
            <a:r>
              <a:rPr lang="en-US" sz="3200" dirty="0"/>
              <a:t>Rule 6</a:t>
            </a:r>
          </a:p>
        </p:txBody>
      </p:sp>
    </p:spTree>
    <p:extLst>
      <p:ext uri="{BB962C8B-B14F-4D97-AF65-F5344CB8AC3E}">
        <p14:creationId xmlns:p14="http://schemas.microsoft.com/office/powerpoint/2010/main" val="39324496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B0AB2-76BF-4E35-855A-A032CF6D5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6840"/>
          </a:xfrm>
        </p:spPr>
        <p:txBody>
          <a:bodyPr/>
          <a:lstStyle/>
          <a:p>
            <a:r>
              <a:rPr lang="en-US" dirty="0"/>
              <a:t>Umpire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40D5B-5A44-449A-B381-724A1E30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739"/>
            <a:ext cx="10515600" cy="4719224"/>
          </a:xfrm>
        </p:spPr>
        <p:txBody>
          <a:bodyPr/>
          <a:lstStyle/>
          <a:p>
            <a:r>
              <a:rPr lang="en-US" dirty="0"/>
              <a:t>Count Team A players; Confirm with B</a:t>
            </a:r>
          </a:p>
          <a:p>
            <a:r>
              <a:rPr lang="en-US" dirty="0"/>
              <a:t>Clear sideline; Verify Team A has complied with 9-yd mark requirement; Check Team A formation (Correct if possible)</a:t>
            </a:r>
          </a:p>
          <a:p>
            <a:r>
              <a:rPr lang="en-US" dirty="0"/>
              <a:t>Raise arm to signal Referee.</a:t>
            </a:r>
          </a:p>
          <a:p>
            <a:r>
              <a:rPr lang="en-US" dirty="0"/>
              <a:t>Following kick, move onto field towards inbounds line.</a:t>
            </a:r>
          </a:p>
          <a:p>
            <a:r>
              <a:rPr lang="en-US" dirty="0"/>
              <a:t>Key on kicker &amp; 5 Team A players in the middle of 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190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6C0BD-E978-4194-9B7D-56827A5AF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6840"/>
          </a:xfrm>
        </p:spPr>
        <p:txBody>
          <a:bodyPr/>
          <a:lstStyle/>
          <a:p>
            <a:r>
              <a:rPr lang="en-US" dirty="0"/>
              <a:t>Head Linesman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DCF-6691-4B77-B8E7-2F3D09F7D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243"/>
            <a:ext cx="10515600" cy="4692720"/>
          </a:xfrm>
        </p:spPr>
        <p:txBody>
          <a:bodyPr/>
          <a:lstStyle/>
          <a:p>
            <a:r>
              <a:rPr lang="en-US" dirty="0"/>
              <a:t>Count Team B players; Clear side line</a:t>
            </a:r>
          </a:p>
          <a:p>
            <a:r>
              <a:rPr lang="en-US" dirty="0"/>
              <a:t>Raise arm to signal R</a:t>
            </a:r>
          </a:p>
          <a:p>
            <a:r>
              <a:rPr lang="en-US" dirty="0"/>
              <a:t>Be prepared for onside kick (bean bag); Mark 1</a:t>
            </a:r>
            <a:r>
              <a:rPr lang="en-US" baseline="30000" dirty="0"/>
              <a:t>st</a:t>
            </a:r>
            <a:r>
              <a:rPr lang="en-US" dirty="0"/>
              <a:t> touching</a:t>
            </a:r>
          </a:p>
          <a:p>
            <a:r>
              <a:rPr lang="en-US" dirty="0"/>
              <a:t>Following kick, maintain cushion &amp; cover side line with R; Key 3 Team A players on your side.</a:t>
            </a:r>
          </a:p>
          <a:p>
            <a:r>
              <a:rPr lang="en-US" dirty="0"/>
              <a:t>Cover goal line,  if necessary.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8518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8CABB-7DB2-4A94-BFE2-BD7C629EE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0092"/>
          </a:xfrm>
        </p:spPr>
        <p:txBody>
          <a:bodyPr/>
          <a:lstStyle/>
          <a:p>
            <a:r>
              <a:rPr lang="en-US" dirty="0"/>
              <a:t>Line Judge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0DE8E-2536-44AA-8D48-52EB0F224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748"/>
            <a:ext cx="10515600" cy="4666215"/>
          </a:xfrm>
        </p:spPr>
        <p:txBody>
          <a:bodyPr>
            <a:normAutofit/>
          </a:bodyPr>
          <a:lstStyle/>
          <a:p>
            <a:r>
              <a:rPr lang="en-US" dirty="0"/>
              <a:t>Count Team B; Confirm with R</a:t>
            </a:r>
          </a:p>
          <a:p>
            <a:r>
              <a:rPr lang="en-US" dirty="0"/>
              <a:t>Be prepared to rule on Team A formation at time of kick.</a:t>
            </a:r>
          </a:p>
          <a:p>
            <a:r>
              <a:rPr lang="en-US" dirty="0"/>
              <a:t>Remain at pylon until ball is possessed by Team B; Be alert for fair catch signal</a:t>
            </a:r>
          </a:p>
          <a:p>
            <a:r>
              <a:rPr lang="en-US" dirty="0"/>
              <a:t>Cover ball carrier if ball is caught in your zone; Key lead blocker if ball is caught in Referee’s zone.</a:t>
            </a:r>
          </a:p>
          <a:p>
            <a:r>
              <a:rPr lang="en-US" dirty="0"/>
              <a:t>Give wind clock signal when ball is legally touched in field of play.</a:t>
            </a:r>
          </a:p>
          <a:p>
            <a:r>
              <a:rPr lang="en-US" dirty="0"/>
              <a:t>Work with B to bracket ball carrier &amp; be prepared to mark dead ball spot.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8360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BEF6B-2D17-496D-B82A-F9F13414C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0336"/>
          </a:xfrm>
        </p:spPr>
        <p:txBody>
          <a:bodyPr/>
          <a:lstStyle/>
          <a:p>
            <a:r>
              <a:rPr lang="en-US" dirty="0"/>
              <a:t>Back Judge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CA0F2-7A8C-4A6D-B2CC-B99D53D8B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487"/>
            <a:ext cx="10515600" cy="4732476"/>
          </a:xfrm>
        </p:spPr>
        <p:txBody>
          <a:bodyPr>
            <a:normAutofit/>
          </a:bodyPr>
          <a:lstStyle/>
          <a:p>
            <a:r>
              <a:rPr lang="en-US" dirty="0"/>
              <a:t>Count Team A players; Confirm with U</a:t>
            </a:r>
          </a:p>
          <a:p>
            <a:r>
              <a:rPr lang="en-US" dirty="0"/>
              <a:t>Give instructions to kicker; Take position</a:t>
            </a:r>
          </a:p>
          <a:p>
            <a:r>
              <a:rPr lang="en-US" dirty="0"/>
              <a:t>Clear sideline; Verify Team A has complied with 9-yd mark requirement; Check Team A formation (Correct if possible)</a:t>
            </a:r>
          </a:p>
          <a:p>
            <a:r>
              <a:rPr lang="en-US" dirty="0"/>
              <a:t>Raise arm to signal Referee</a:t>
            </a:r>
          </a:p>
          <a:p>
            <a:r>
              <a:rPr lang="en-US" dirty="0"/>
              <a:t>Following kick, maintain cushion &amp; cover side line with L; Key 3 Team A players on your side.</a:t>
            </a:r>
          </a:p>
          <a:p>
            <a:r>
              <a:rPr lang="en-US" dirty="0"/>
              <a:t>Cover goal line,  if necessary.</a:t>
            </a:r>
          </a:p>
        </p:txBody>
      </p:sp>
    </p:spTree>
    <p:extLst>
      <p:ext uri="{BB962C8B-B14F-4D97-AF65-F5344CB8AC3E}">
        <p14:creationId xmlns:p14="http://schemas.microsoft.com/office/powerpoint/2010/main" val="2456700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CC353-91B1-47DD-9730-418097F47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3345"/>
          </a:xfrm>
        </p:spPr>
        <p:txBody>
          <a:bodyPr/>
          <a:lstStyle/>
          <a:p>
            <a:r>
              <a:rPr lang="en-US" dirty="0"/>
              <a:t>New Rule on Free Kicks: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63D8F-3776-4711-946A-572225999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261"/>
            <a:ext cx="10515600" cy="4586702"/>
          </a:xfrm>
        </p:spPr>
        <p:txBody>
          <a:bodyPr/>
          <a:lstStyle/>
          <a:p>
            <a:r>
              <a:rPr lang="en-US" dirty="0"/>
              <a:t>If a Team B player makes a fair catch behind the 25-yd line, the ball belongs to Team B at its own 25-yd line.</a:t>
            </a:r>
          </a:p>
          <a:p>
            <a:r>
              <a:rPr lang="en-US" dirty="0"/>
              <a:t>The next snap shall be  from position 3, unless a different position is selected before the play clock is at 25 seconds or before any subsequent RFP signal.</a:t>
            </a:r>
          </a:p>
          <a:p>
            <a:r>
              <a:rPr lang="en-US" dirty="0"/>
              <a:t>After the play clock is at 25 seconds or any subsequent RFP signal, the ball may relocated only after a charged team TO unless preceded by a Team A foul or offsetting fouls.</a:t>
            </a:r>
          </a:p>
        </p:txBody>
      </p:sp>
    </p:spTree>
    <p:extLst>
      <p:ext uri="{BB962C8B-B14F-4D97-AF65-F5344CB8AC3E}">
        <p14:creationId xmlns:p14="http://schemas.microsoft.com/office/powerpoint/2010/main" val="33475416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C9CD0-D12B-46F1-AE59-FB4A42008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3588"/>
          </a:xfrm>
        </p:spPr>
        <p:txBody>
          <a:bodyPr/>
          <a:lstStyle/>
          <a:p>
            <a:r>
              <a:rPr lang="en-US" dirty="0"/>
              <a:t>Penalty Enforcement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9E7EF-F2FC-4078-A0D6-994557489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8714"/>
            <a:ext cx="10515600" cy="4878249"/>
          </a:xfrm>
        </p:spPr>
        <p:txBody>
          <a:bodyPr/>
          <a:lstStyle/>
          <a:p>
            <a:r>
              <a:rPr lang="en-US" dirty="0"/>
              <a:t>Team A Fouls:</a:t>
            </a:r>
          </a:p>
          <a:p>
            <a:pPr lvl="1"/>
            <a:r>
              <a:rPr lang="en-US" dirty="0"/>
              <a:t>All fouls except KCI:</a:t>
            </a:r>
          </a:p>
          <a:p>
            <a:pPr lvl="2"/>
            <a:r>
              <a:rPr lang="en-US" dirty="0"/>
              <a:t>Team B in possession at end of down: Previous spot OR Dead ball spot</a:t>
            </a:r>
          </a:p>
          <a:p>
            <a:pPr lvl="2"/>
            <a:r>
              <a:rPr lang="en-US" dirty="0"/>
              <a:t>Team A in possession at end of down: Previous spot	</a:t>
            </a:r>
          </a:p>
          <a:p>
            <a:pPr lvl="1"/>
            <a:r>
              <a:rPr lang="en-US" dirty="0"/>
              <a:t>KCI:</a:t>
            </a:r>
          </a:p>
          <a:p>
            <a:pPr lvl="2"/>
            <a:r>
              <a:rPr lang="en-US" dirty="0"/>
              <a:t>Spot foul</a:t>
            </a:r>
          </a:p>
          <a:p>
            <a:r>
              <a:rPr lang="en-US" dirty="0"/>
              <a:t>Team B Fouls:  </a:t>
            </a:r>
            <a:r>
              <a:rPr lang="en-US" sz="2000" dirty="0"/>
              <a:t>(During kick)</a:t>
            </a:r>
          </a:p>
          <a:p>
            <a:pPr lvl="1"/>
            <a:r>
              <a:rPr lang="en-US" dirty="0"/>
              <a:t>Blocking after fair catch signal – Spot foul</a:t>
            </a:r>
          </a:p>
          <a:p>
            <a:pPr lvl="1"/>
            <a:r>
              <a:rPr lang="en-US" dirty="0"/>
              <a:t>Other fouls – Previous spot</a:t>
            </a:r>
          </a:p>
          <a:p>
            <a:r>
              <a:rPr lang="en-US" dirty="0"/>
              <a:t>Fouls after Team B possession – Spot of foul or dead-ball spot (3 &amp; 1)</a:t>
            </a:r>
          </a:p>
        </p:txBody>
      </p:sp>
    </p:spTree>
    <p:extLst>
      <p:ext uri="{BB962C8B-B14F-4D97-AF65-F5344CB8AC3E}">
        <p14:creationId xmlns:p14="http://schemas.microsoft.com/office/powerpoint/2010/main" val="32551877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95154F-0B7B-4DB8-BB4C-1049EBB846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Scrimmage Kicks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B2A0B0B-2E6D-400C-B869-53C718B76B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Punts</a:t>
            </a:r>
          </a:p>
        </p:txBody>
      </p:sp>
    </p:spTree>
    <p:extLst>
      <p:ext uri="{BB962C8B-B14F-4D97-AF65-F5344CB8AC3E}">
        <p14:creationId xmlns:p14="http://schemas.microsoft.com/office/powerpoint/2010/main" val="32665081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63572-0A5A-43B9-910E-18DA358B3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1796"/>
          </a:xfrm>
        </p:spPr>
        <p:txBody>
          <a:bodyPr>
            <a:normAutofit fontScale="90000"/>
          </a:bodyPr>
          <a:lstStyle/>
          <a:p>
            <a:r>
              <a:rPr lang="en-US" dirty="0"/>
              <a:t>Referee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FA733-97DA-433F-892F-8130114A5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5948"/>
            <a:ext cx="10515600" cy="5102087"/>
          </a:xfrm>
        </p:spPr>
        <p:txBody>
          <a:bodyPr/>
          <a:lstStyle/>
          <a:p>
            <a:r>
              <a:rPr lang="en-US" dirty="0"/>
              <a:t>Complete pre-snap routine.</a:t>
            </a:r>
          </a:p>
          <a:p>
            <a:r>
              <a:rPr lang="en-US" dirty="0"/>
              <a:t>Take position at the side of the kicker, wide enough to see the ball from the snap to the kick. </a:t>
            </a:r>
          </a:p>
          <a:p>
            <a:r>
              <a:rPr lang="en-US" dirty="0"/>
              <a:t>Be in a position even with, or slightly in front of kicker when the ball is kicked.  Warn kicker regarding end line if kicking from his own EZ.</a:t>
            </a:r>
          </a:p>
          <a:p>
            <a:r>
              <a:rPr lang="en-US" dirty="0"/>
              <a:t>Signal U (open hand on chest) if Team A is not in legal scrimmage kick formation.</a:t>
            </a:r>
          </a:p>
          <a:p>
            <a:r>
              <a:rPr lang="en-US" dirty="0"/>
              <a:t>Watch blocking &amp; illegal action by players behind LOS and action by and against the kicker.</a:t>
            </a:r>
          </a:p>
          <a:p>
            <a:r>
              <a:rPr lang="en-US" dirty="0"/>
              <a:t>After kick, watch players while proceeding slowly downfield.</a:t>
            </a:r>
          </a:p>
        </p:txBody>
      </p:sp>
    </p:spTree>
    <p:extLst>
      <p:ext uri="{BB962C8B-B14F-4D97-AF65-F5344CB8AC3E}">
        <p14:creationId xmlns:p14="http://schemas.microsoft.com/office/powerpoint/2010/main" val="35534568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731A5-DA28-40FC-8AAB-71223C4AD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7084"/>
          </a:xfrm>
        </p:spPr>
        <p:txBody>
          <a:bodyPr/>
          <a:lstStyle/>
          <a:p>
            <a:r>
              <a:rPr lang="en-US" dirty="0"/>
              <a:t>Umpire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879B6-8F73-4A85-9EE5-11A91F8BD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748"/>
            <a:ext cx="10515600" cy="4666215"/>
          </a:xfrm>
        </p:spPr>
        <p:txBody>
          <a:bodyPr/>
          <a:lstStyle/>
          <a:p>
            <a:r>
              <a:rPr lang="en-US" dirty="0"/>
              <a:t>Complete pre-snap routine.</a:t>
            </a:r>
          </a:p>
          <a:p>
            <a:r>
              <a:rPr lang="en-US" dirty="0"/>
              <a:t>If in “obvious scrimmage kick formation”, take position on offense’s side of ball, to the side of kicker on opposite side from R.</a:t>
            </a:r>
          </a:p>
          <a:p>
            <a:r>
              <a:rPr lang="en-US" dirty="0"/>
              <a:t>Observe initial charge at LOS. Check Team A blocks and actions by Team B players. *Action vs snapper.</a:t>
            </a:r>
          </a:p>
          <a:p>
            <a:r>
              <a:rPr lang="en-US" dirty="0"/>
              <a:t>After 1</a:t>
            </a:r>
            <a:r>
              <a:rPr lang="en-US" baseline="30000" dirty="0"/>
              <a:t>st</a:t>
            </a:r>
            <a:r>
              <a:rPr lang="en-US" dirty="0"/>
              <a:t> wave advances downfield, move toward return area. Observe center area for illegal actions.</a:t>
            </a:r>
          </a:p>
        </p:txBody>
      </p:sp>
    </p:spTree>
    <p:extLst>
      <p:ext uri="{BB962C8B-B14F-4D97-AF65-F5344CB8AC3E}">
        <p14:creationId xmlns:p14="http://schemas.microsoft.com/office/powerpoint/2010/main" val="1231172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51288-2642-459C-A697-B8FAD4C38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058"/>
          </a:xfrm>
        </p:spPr>
        <p:txBody>
          <a:bodyPr/>
          <a:lstStyle/>
          <a:p>
            <a:r>
              <a:rPr lang="en-US" dirty="0"/>
              <a:t>Head Linesman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BE931-F64F-4978-B0FA-5D3D55ABB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8713"/>
            <a:ext cx="10515600" cy="4878250"/>
          </a:xfrm>
        </p:spPr>
        <p:txBody>
          <a:bodyPr/>
          <a:lstStyle/>
          <a:p>
            <a:r>
              <a:rPr lang="en-US" dirty="0"/>
              <a:t>Complete pre-snap routine.</a:t>
            </a:r>
          </a:p>
          <a:p>
            <a:r>
              <a:rPr lang="en-US" dirty="0"/>
              <a:t>After initial charge, observe offensive backs for holding &amp; defensive holding in line area.</a:t>
            </a:r>
          </a:p>
          <a:p>
            <a:r>
              <a:rPr lang="en-US" dirty="0"/>
              <a:t>Primary to know if kick crosses NZ.</a:t>
            </a:r>
          </a:p>
          <a:p>
            <a:r>
              <a:rPr lang="en-US" dirty="0"/>
              <a:t>Short kicks: watch for 1</a:t>
            </a:r>
            <a:r>
              <a:rPr lang="en-US" baseline="30000" dirty="0"/>
              <a:t>st</a:t>
            </a:r>
            <a:r>
              <a:rPr lang="en-US" dirty="0"/>
              <a:t> touching, KCI, fair catch signals.</a:t>
            </a:r>
          </a:p>
          <a:p>
            <a:r>
              <a:rPr lang="en-US" dirty="0"/>
              <a:t>On return, cover in front of runner after catch/recovery. Maintain until runner cuts to opposite side of field OR, if on your side, is picked by you.</a:t>
            </a:r>
          </a:p>
          <a:p>
            <a:r>
              <a:rPr lang="en-US" dirty="0"/>
              <a:t>Responsible for your entire sideline.</a:t>
            </a:r>
          </a:p>
        </p:txBody>
      </p:sp>
    </p:spTree>
    <p:extLst>
      <p:ext uri="{BB962C8B-B14F-4D97-AF65-F5344CB8AC3E}">
        <p14:creationId xmlns:p14="http://schemas.microsoft.com/office/powerpoint/2010/main" val="29843729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BA0002-C9BE-4DC3-A950-D5040BA75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3588"/>
          </a:xfrm>
        </p:spPr>
        <p:txBody>
          <a:bodyPr/>
          <a:lstStyle/>
          <a:p>
            <a:r>
              <a:rPr lang="en-US" dirty="0"/>
              <a:t>Free Kick Formation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9DB6B0-CB03-4AC4-A981-0DC41A450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0991"/>
            <a:ext cx="10515600" cy="47177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Ball kicked legally from some point on Team A’s restraining line &amp; on or between hash marks. </a:t>
            </a:r>
            <a:r>
              <a:rPr lang="en-US" sz="2600" dirty="0"/>
              <a:t>(Relocated after TO or during subsequent kick)</a:t>
            </a:r>
          </a:p>
          <a:p>
            <a:r>
              <a:rPr lang="en-US" sz="2600" dirty="0"/>
              <a:t>After RFP: All players of kicking team (except kicker) must be no more than 5 yds. behind restraining line.  Must be with player’s foot.</a:t>
            </a:r>
          </a:p>
          <a:p>
            <a:r>
              <a:rPr lang="en-US" sz="2600" dirty="0"/>
              <a:t>When ball is kicked, Team A players:</a:t>
            </a:r>
          </a:p>
          <a:p>
            <a:pPr lvl="1"/>
            <a:r>
              <a:rPr lang="en-US" sz="2200" dirty="0"/>
              <a:t>Must be behind ball (except kicker &amp; holder)</a:t>
            </a:r>
          </a:p>
          <a:p>
            <a:pPr lvl="1"/>
            <a:r>
              <a:rPr lang="en-US" sz="2200" dirty="0"/>
              <a:t>Must be inbounds.</a:t>
            </a:r>
          </a:p>
          <a:p>
            <a:pPr lvl="1"/>
            <a:r>
              <a:rPr lang="en-US" sz="2200" dirty="0"/>
              <a:t>Have at least 4 players on each side of kicker.</a:t>
            </a:r>
          </a:p>
          <a:p>
            <a:pPr lvl="1"/>
            <a:r>
              <a:rPr lang="en-US" sz="2200" dirty="0"/>
              <a:t>Must be between 9-yd marks after RFP.</a:t>
            </a:r>
          </a:p>
          <a:p>
            <a:r>
              <a:rPr lang="en-US" sz="2600" dirty="0"/>
              <a:t>When ball is kicked, Team B players:</a:t>
            </a:r>
          </a:p>
          <a:p>
            <a:pPr lvl="1"/>
            <a:r>
              <a:rPr lang="en-US" sz="2200" dirty="0"/>
              <a:t>Must be inbounds</a:t>
            </a:r>
          </a:p>
          <a:p>
            <a:pPr lvl="1"/>
            <a:r>
              <a:rPr lang="en-US" sz="2200" dirty="0"/>
              <a:t>Must be behind their restraining line</a:t>
            </a:r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888967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4D926-2A1B-4DBF-9CCD-C470CDF94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1310"/>
          </a:xfrm>
        </p:spPr>
        <p:txBody>
          <a:bodyPr/>
          <a:lstStyle/>
          <a:p>
            <a:r>
              <a:rPr lang="en-US" dirty="0"/>
              <a:t>Line Judge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27495-6500-4A58-854A-84AE7AE65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8957"/>
            <a:ext cx="10515600" cy="4918006"/>
          </a:xfrm>
        </p:spPr>
        <p:txBody>
          <a:bodyPr/>
          <a:lstStyle/>
          <a:p>
            <a:r>
              <a:rPr lang="en-US" dirty="0"/>
              <a:t>Complete pre-snap routine.</a:t>
            </a:r>
          </a:p>
          <a:p>
            <a:r>
              <a:rPr lang="en-US" dirty="0"/>
              <a:t>After initial charge, observe offensive backs for holding &amp; defensive holding in line area.</a:t>
            </a:r>
          </a:p>
          <a:p>
            <a:r>
              <a:rPr lang="en-US" dirty="0"/>
              <a:t>Stay on line until kick is made, then move downfield (easy run).</a:t>
            </a:r>
          </a:p>
          <a:p>
            <a:r>
              <a:rPr lang="en-US" dirty="0"/>
              <a:t>Short kicks: watch for 1</a:t>
            </a:r>
            <a:r>
              <a:rPr lang="en-US" baseline="30000" dirty="0"/>
              <a:t>st</a:t>
            </a:r>
            <a:r>
              <a:rPr lang="en-US" dirty="0"/>
              <a:t> touching, KCI, fair catch signals.</a:t>
            </a:r>
          </a:p>
          <a:p>
            <a:r>
              <a:rPr lang="en-US" dirty="0"/>
              <a:t>On return, cover in front of runner after catch/recovery. Maintain until runner cuts to opposite side of field OR, if on your side, is picked by you.</a:t>
            </a:r>
          </a:p>
          <a:p>
            <a:r>
              <a:rPr lang="en-US" dirty="0"/>
              <a:t>Responsible for your entire sideline.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2570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EDA26-96E2-47C2-95B2-EBE7188BC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4075"/>
          </a:xfrm>
        </p:spPr>
        <p:txBody>
          <a:bodyPr/>
          <a:lstStyle/>
          <a:p>
            <a:r>
              <a:rPr lang="en-US" dirty="0"/>
              <a:t>Back Judge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82A04-337D-440E-A006-E52276426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1478"/>
            <a:ext cx="10515600" cy="4785485"/>
          </a:xfrm>
        </p:spPr>
        <p:txBody>
          <a:bodyPr/>
          <a:lstStyle/>
          <a:p>
            <a:r>
              <a:rPr lang="en-US" dirty="0"/>
              <a:t>Complete pre-snap routine.</a:t>
            </a:r>
          </a:p>
          <a:p>
            <a:r>
              <a:rPr lang="en-US" dirty="0"/>
              <a:t>Take position outside &amp; behind deep receivers so that you have best view of catch. Adjust to play area &amp; flight of kick.  Mark end of kick (bean bag).</a:t>
            </a:r>
          </a:p>
          <a:p>
            <a:r>
              <a:rPr lang="en-US" dirty="0"/>
              <a:t>Observe actions by &amp; against returner – 1</a:t>
            </a:r>
            <a:r>
              <a:rPr lang="en-US" baseline="30000" dirty="0"/>
              <a:t>st</a:t>
            </a:r>
            <a:r>
              <a:rPr lang="en-US" dirty="0"/>
              <a:t> touching, KCI, fair catch (blocking), etc.</a:t>
            </a:r>
          </a:p>
          <a:p>
            <a:r>
              <a:rPr lang="en-US" dirty="0"/>
              <a:t>Short kicks, observe action in front of ball.</a:t>
            </a:r>
          </a:p>
          <a:p>
            <a:r>
              <a:rPr lang="en-US" dirty="0"/>
              <a:t>Cover GL, if threatened, to determine kick in EZ.</a:t>
            </a:r>
          </a:p>
        </p:txBody>
      </p:sp>
    </p:spTree>
    <p:extLst>
      <p:ext uri="{BB962C8B-B14F-4D97-AF65-F5344CB8AC3E}">
        <p14:creationId xmlns:p14="http://schemas.microsoft.com/office/powerpoint/2010/main" val="2875708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55724-411B-4528-A4E9-50154B45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7971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915B38-BCDF-4772-9E1C-B2BE8E8EB0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191" y="842893"/>
            <a:ext cx="9637433" cy="5172213"/>
          </a:xfrm>
        </p:spPr>
      </p:pic>
    </p:spTree>
    <p:extLst>
      <p:ext uri="{BB962C8B-B14F-4D97-AF65-F5344CB8AC3E}">
        <p14:creationId xmlns:p14="http://schemas.microsoft.com/office/powerpoint/2010/main" val="16071515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4195D8-5434-4D04-97A3-3A2687C582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Scrimmage Kicks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484BF00-497B-48D4-B17A-04086A4240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Field Goal &amp; PAT</a:t>
            </a:r>
          </a:p>
        </p:txBody>
      </p:sp>
    </p:spTree>
    <p:extLst>
      <p:ext uri="{BB962C8B-B14F-4D97-AF65-F5344CB8AC3E}">
        <p14:creationId xmlns:p14="http://schemas.microsoft.com/office/powerpoint/2010/main" val="1229711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C2D6F-3F43-42C1-A099-F5E7A16E5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1066"/>
          </a:xfrm>
        </p:spPr>
        <p:txBody>
          <a:bodyPr/>
          <a:lstStyle/>
          <a:p>
            <a:r>
              <a:rPr lang="en-US" dirty="0"/>
              <a:t>Referee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4F383-F117-4840-B7FE-F2B3469A3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8713"/>
            <a:ext cx="10515600" cy="4878250"/>
          </a:xfrm>
        </p:spPr>
        <p:txBody>
          <a:bodyPr/>
          <a:lstStyle/>
          <a:p>
            <a:r>
              <a:rPr lang="en-US" dirty="0"/>
              <a:t>Position so that you can see ball spotted for kick – several yards to the side of kicker, favoring L’s side.</a:t>
            </a:r>
          </a:p>
          <a:p>
            <a:r>
              <a:rPr lang="en-US" dirty="0"/>
              <a:t>If run or pass, cover as usual.  Assist in sideline coverage to L’s side.</a:t>
            </a:r>
          </a:p>
          <a:p>
            <a:r>
              <a:rPr lang="en-US" dirty="0"/>
              <a:t>Signal U if Team A is not is legal scrimmage kick formation.</a:t>
            </a:r>
          </a:p>
          <a:p>
            <a:r>
              <a:rPr lang="en-US" dirty="0"/>
              <a:t>Signal score after being positive  that requirements are met.</a:t>
            </a:r>
          </a:p>
          <a:p>
            <a:r>
              <a:rPr lang="en-US" dirty="0"/>
              <a:t>Rule on roughing or running into kicker/holder.</a:t>
            </a:r>
          </a:p>
        </p:txBody>
      </p:sp>
    </p:spTree>
    <p:extLst>
      <p:ext uri="{BB962C8B-B14F-4D97-AF65-F5344CB8AC3E}">
        <p14:creationId xmlns:p14="http://schemas.microsoft.com/office/powerpoint/2010/main" val="15898668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594F6-5BB8-455F-BA11-3647A6B21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7327"/>
          </a:xfrm>
        </p:spPr>
        <p:txBody>
          <a:bodyPr/>
          <a:lstStyle/>
          <a:p>
            <a:r>
              <a:rPr lang="en-US" dirty="0"/>
              <a:t>Umpire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09151-3C02-485E-B514-13529C80C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4730"/>
            <a:ext cx="10515600" cy="4772233"/>
          </a:xfrm>
        </p:spPr>
        <p:txBody>
          <a:bodyPr/>
          <a:lstStyle/>
          <a:p>
            <a:r>
              <a:rPr lang="en-US" dirty="0"/>
              <a:t>Adjust position to favor L’s side. Adjust depth based on length of kick.</a:t>
            </a:r>
          </a:p>
          <a:p>
            <a:r>
              <a:rPr lang="en-US" dirty="0"/>
              <a:t>Observe blocks by OL &amp; actions by defensive players.</a:t>
            </a:r>
          </a:p>
          <a:p>
            <a:r>
              <a:rPr lang="en-US" dirty="0"/>
              <a:t>Protect snapper.</a:t>
            </a:r>
          </a:p>
          <a:p>
            <a:r>
              <a:rPr lang="en-US" dirty="0"/>
              <a:t>Assist in GL coverage if run develops to L’s side.</a:t>
            </a:r>
          </a:p>
        </p:txBody>
      </p:sp>
    </p:spTree>
    <p:extLst>
      <p:ext uri="{BB962C8B-B14F-4D97-AF65-F5344CB8AC3E}">
        <p14:creationId xmlns:p14="http://schemas.microsoft.com/office/powerpoint/2010/main" val="13050699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D2A85-EE4B-4969-A39F-0D3069DFD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7327"/>
          </a:xfrm>
        </p:spPr>
        <p:txBody>
          <a:bodyPr/>
          <a:lstStyle/>
          <a:p>
            <a:r>
              <a:rPr lang="en-US" dirty="0"/>
              <a:t>Head Linesman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FFE72-5A1F-49C2-B851-1A6EE0188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8226"/>
            <a:ext cx="10515600" cy="4798737"/>
          </a:xfrm>
        </p:spPr>
        <p:txBody>
          <a:bodyPr/>
          <a:lstStyle/>
          <a:p>
            <a:r>
              <a:rPr lang="en-US" dirty="0"/>
              <a:t>Responsible for legality of snap &amp; entire LOS.</a:t>
            </a:r>
          </a:p>
          <a:p>
            <a:r>
              <a:rPr lang="en-US" dirty="0"/>
              <a:t>Move to GL if run develops.</a:t>
            </a:r>
          </a:p>
          <a:p>
            <a:r>
              <a:rPr lang="en-US" dirty="0"/>
              <a:t>Know if kick crosses the NZ.</a:t>
            </a:r>
          </a:p>
          <a:p>
            <a:r>
              <a:rPr lang="en-US" dirty="0"/>
              <a:t>After kick, move onto field to dead ball officiate.</a:t>
            </a:r>
          </a:p>
        </p:txBody>
      </p:sp>
    </p:spTree>
    <p:extLst>
      <p:ext uri="{BB962C8B-B14F-4D97-AF65-F5344CB8AC3E}">
        <p14:creationId xmlns:p14="http://schemas.microsoft.com/office/powerpoint/2010/main" val="16444896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E86C-A071-4D60-A85D-0DA9AF6A7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0336"/>
          </a:xfrm>
        </p:spPr>
        <p:txBody>
          <a:bodyPr/>
          <a:lstStyle/>
          <a:p>
            <a:r>
              <a:rPr lang="en-US" dirty="0"/>
              <a:t>Line Judge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714DE-958A-4A46-B263-B8948AEC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748"/>
            <a:ext cx="10515600" cy="4666215"/>
          </a:xfrm>
        </p:spPr>
        <p:txBody>
          <a:bodyPr/>
          <a:lstStyle/>
          <a:p>
            <a:r>
              <a:rPr lang="en-US" dirty="0"/>
              <a:t>Responsible for your upright. Ball must pass inside to be good. Coordinate signal with B.</a:t>
            </a:r>
          </a:p>
          <a:p>
            <a:r>
              <a:rPr lang="en-US" dirty="0"/>
              <a:t>If run develops, move to back pylon to rule on sideline, then to GL to assist.</a:t>
            </a:r>
          </a:p>
          <a:p>
            <a:r>
              <a:rPr lang="en-US" dirty="0"/>
              <a:t>Short kick &amp; ball is live, officiate as a scrimmage kick.</a:t>
            </a:r>
          </a:p>
          <a:p>
            <a:r>
              <a:rPr lang="en-US" dirty="0"/>
              <a:t>If “Swinging gate” or regular formation, remain in regular </a:t>
            </a:r>
            <a:r>
              <a:rPr lang="en-US" dirty="0" err="1"/>
              <a:t>positon</a:t>
            </a:r>
            <a:r>
              <a:rPr lang="en-US" dirty="0"/>
              <a:t>, then shift when team shifts to scrimmage kick formation.</a:t>
            </a:r>
          </a:p>
          <a:p>
            <a:r>
              <a:rPr lang="en-US" dirty="0"/>
              <a:t>If scrimmage kick formation then shift to another formation, move to end line corner, then down sideline toward regular position.</a:t>
            </a:r>
          </a:p>
          <a:p>
            <a:r>
              <a:rPr lang="en-US" dirty="0"/>
              <a:t>Rule on GL, if necessary.</a:t>
            </a:r>
          </a:p>
        </p:txBody>
      </p:sp>
    </p:spTree>
    <p:extLst>
      <p:ext uri="{BB962C8B-B14F-4D97-AF65-F5344CB8AC3E}">
        <p14:creationId xmlns:p14="http://schemas.microsoft.com/office/powerpoint/2010/main" val="1399001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D99E6-A169-4B46-A56D-6F6C92F14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3832"/>
          </a:xfrm>
        </p:spPr>
        <p:txBody>
          <a:bodyPr/>
          <a:lstStyle/>
          <a:p>
            <a:r>
              <a:rPr lang="en-US" dirty="0"/>
              <a:t>Back Judge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CE64D-FAD2-4D96-AF2B-904486D05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8226"/>
            <a:ext cx="10515600" cy="4798737"/>
          </a:xfrm>
        </p:spPr>
        <p:txBody>
          <a:bodyPr/>
          <a:lstStyle/>
          <a:p>
            <a:r>
              <a:rPr lang="en-US" dirty="0"/>
              <a:t>Responsible for your upright &amp; cross bar. Ball must pass inside upright to be good. Coordinate signal with L.</a:t>
            </a:r>
          </a:p>
          <a:p>
            <a:r>
              <a:rPr lang="en-US" dirty="0"/>
              <a:t>If run develops, move to GL to assist.</a:t>
            </a:r>
          </a:p>
          <a:p>
            <a:r>
              <a:rPr lang="en-US" dirty="0"/>
              <a:t>Short kick &amp; ball is live, officiate as a scrimmage kick.</a:t>
            </a:r>
          </a:p>
          <a:p>
            <a:r>
              <a:rPr lang="en-US" dirty="0"/>
              <a:t>Sound whistle when ball becomes dead.</a:t>
            </a:r>
          </a:p>
        </p:txBody>
      </p:sp>
    </p:spTree>
    <p:extLst>
      <p:ext uri="{BB962C8B-B14F-4D97-AF65-F5344CB8AC3E}">
        <p14:creationId xmlns:p14="http://schemas.microsoft.com/office/powerpoint/2010/main" val="39474398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955E3-A46F-4815-B0DA-90F5ADD04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40DFF1-383C-4A21-8DBD-1E6851DDF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687" y="890037"/>
            <a:ext cx="9485609" cy="5103670"/>
          </a:xfrm>
        </p:spPr>
      </p:pic>
    </p:spTree>
    <p:extLst>
      <p:ext uri="{BB962C8B-B14F-4D97-AF65-F5344CB8AC3E}">
        <p14:creationId xmlns:p14="http://schemas.microsoft.com/office/powerpoint/2010/main" val="40967843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039CFA-2773-4661-A1A4-9A59912E3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5292"/>
          </a:xfrm>
        </p:spPr>
        <p:txBody>
          <a:bodyPr>
            <a:normAutofit fontScale="90000"/>
          </a:bodyPr>
          <a:lstStyle/>
          <a:p>
            <a:r>
              <a:rPr lang="en-US" dirty="0"/>
              <a:t>Legal or Illegal?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65796B6-F9D7-400D-B969-09177143E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16735" y="1373285"/>
            <a:ext cx="2433913" cy="182543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CA4702-67E0-4E0C-AB69-3BC4383F6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90581" y="1324657"/>
            <a:ext cx="2433913" cy="18254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4CA2622-4BC0-4C52-BF9B-20A63AB992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264150" y="1303633"/>
            <a:ext cx="2531169" cy="18983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46774B6-603A-47F8-BE2E-51CD799819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36546" y="4000025"/>
            <a:ext cx="2809456" cy="21070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350E4A-6161-417F-9E7C-41E53D0246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42969" y="4000025"/>
            <a:ext cx="2809456" cy="2107092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43DFC6D2-0189-4DBA-8780-FB942DDEDD9C}"/>
              </a:ext>
            </a:extLst>
          </p:cNvPr>
          <p:cNvSpPr/>
          <p:nvPr/>
        </p:nvSpPr>
        <p:spPr>
          <a:xfrm>
            <a:off x="1958750" y="3084980"/>
            <a:ext cx="754367" cy="381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10BFE01-D1A3-4795-9720-F2ED59C63E76}"/>
              </a:ext>
            </a:extLst>
          </p:cNvPr>
          <p:cNvSpPr/>
          <p:nvPr/>
        </p:nvSpPr>
        <p:spPr>
          <a:xfrm>
            <a:off x="3564090" y="5887814"/>
            <a:ext cx="754367" cy="381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0EBE954-840F-451D-9C86-5495FFD78C4A}"/>
              </a:ext>
            </a:extLst>
          </p:cNvPr>
          <p:cNvSpPr/>
          <p:nvPr/>
        </p:nvSpPr>
        <p:spPr>
          <a:xfrm>
            <a:off x="9326483" y="3135216"/>
            <a:ext cx="754367" cy="381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370E319-F55D-47DF-A917-ED9CBB7C1E4E}"/>
              </a:ext>
            </a:extLst>
          </p:cNvPr>
          <p:cNvSpPr/>
          <p:nvPr/>
        </p:nvSpPr>
        <p:spPr>
          <a:xfrm>
            <a:off x="5613418" y="3048000"/>
            <a:ext cx="754367" cy="381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10E49260-FF78-4106-9E37-148FCB8A1954}"/>
              </a:ext>
            </a:extLst>
          </p:cNvPr>
          <p:cNvSpPr/>
          <p:nvPr/>
        </p:nvSpPr>
        <p:spPr>
          <a:xfrm>
            <a:off x="7370513" y="6056891"/>
            <a:ext cx="754367" cy="381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ultiplication Sign 23">
            <a:extLst>
              <a:ext uri="{FF2B5EF4-FFF2-40B4-BE49-F238E27FC236}">
                <a16:creationId xmlns:a16="http://schemas.microsoft.com/office/drawing/2014/main" id="{95188171-BE15-492E-9EAC-44C94855891E}"/>
              </a:ext>
            </a:extLst>
          </p:cNvPr>
          <p:cNvSpPr/>
          <p:nvPr/>
        </p:nvSpPr>
        <p:spPr>
          <a:xfrm>
            <a:off x="5354646" y="1932112"/>
            <a:ext cx="1105782" cy="1469016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6" name="Multiplication Sign 25">
            <a:extLst>
              <a:ext uri="{FF2B5EF4-FFF2-40B4-BE49-F238E27FC236}">
                <a16:creationId xmlns:a16="http://schemas.microsoft.com/office/drawing/2014/main" id="{006B1D85-3917-4AB6-A8B7-961DEFF327FC}"/>
              </a:ext>
            </a:extLst>
          </p:cNvPr>
          <p:cNvSpPr/>
          <p:nvPr/>
        </p:nvSpPr>
        <p:spPr>
          <a:xfrm>
            <a:off x="3327924" y="4587875"/>
            <a:ext cx="1105782" cy="1469016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54817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animBg="1"/>
      <p:bldP spid="18" grpId="0" animBg="1"/>
      <p:bldP spid="19" grpId="0" animBg="1"/>
      <p:bldP spid="20" grpId="0" animBg="1"/>
      <p:bldP spid="21" grpId="0" animBg="1"/>
      <p:bldP spid="24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1C109-B05A-4D11-86AA-DCBFB0057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0335"/>
          </a:xfrm>
        </p:spPr>
        <p:txBody>
          <a:bodyPr/>
          <a:lstStyle/>
          <a:p>
            <a:r>
              <a:rPr lang="en-US" dirty="0"/>
              <a:t>Crew Positioning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0D9D6-9275-4E24-8CFB-D9EC5CB7A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5461"/>
            <a:ext cx="10515600" cy="4982816"/>
          </a:xfrm>
        </p:spPr>
        <p:txBody>
          <a:bodyPr>
            <a:normAutofit/>
          </a:bodyPr>
          <a:lstStyle/>
          <a:p>
            <a:r>
              <a:rPr lang="en-US" dirty="0"/>
              <a:t>Regular Positions </a:t>
            </a:r>
            <a:r>
              <a:rPr lang="en-US" sz="2200" dirty="0"/>
              <a:t>(Deep Kick)</a:t>
            </a:r>
          </a:p>
          <a:p>
            <a:pPr lvl="1"/>
            <a:r>
              <a:rPr lang="en-US" dirty="0"/>
              <a:t>R:  At Goal line; Opposite press box</a:t>
            </a:r>
            <a:endParaRPr lang="en-US" sz="1000" dirty="0"/>
          </a:p>
          <a:p>
            <a:pPr lvl="1"/>
            <a:r>
              <a:rPr lang="en-US" dirty="0"/>
              <a:t>U:  Team A’s restraining line; Opposite press box</a:t>
            </a:r>
            <a:endParaRPr lang="en-US" sz="1000" dirty="0"/>
          </a:p>
          <a:p>
            <a:pPr lvl="1"/>
            <a:r>
              <a:rPr lang="en-US" dirty="0"/>
              <a:t>HL:  Team B’s restraining line; Opposite press box</a:t>
            </a:r>
            <a:endParaRPr lang="en-US" sz="1000" dirty="0"/>
          </a:p>
          <a:p>
            <a:pPr lvl="1"/>
            <a:r>
              <a:rPr lang="en-US" dirty="0"/>
              <a:t>L:  At Goal line; Press box side</a:t>
            </a:r>
            <a:endParaRPr lang="en-US" sz="1000" dirty="0"/>
          </a:p>
          <a:p>
            <a:pPr lvl="1"/>
            <a:r>
              <a:rPr lang="en-US" dirty="0"/>
              <a:t>B:  Team A’s restraining line; Press box side  </a:t>
            </a:r>
            <a:r>
              <a:rPr lang="en-US" sz="1800" dirty="0"/>
              <a:t>(After giving ball to Kicker)</a:t>
            </a:r>
          </a:p>
          <a:p>
            <a:r>
              <a:rPr lang="en-US" dirty="0"/>
              <a:t>Short Kick Positions </a:t>
            </a:r>
            <a:r>
              <a:rPr lang="en-US" sz="2200" dirty="0"/>
              <a:t>(Determined by R)</a:t>
            </a:r>
          </a:p>
          <a:p>
            <a:pPr lvl="1"/>
            <a:r>
              <a:rPr lang="en-US" dirty="0"/>
              <a:t>R:  At Goal line; </a:t>
            </a:r>
            <a:r>
              <a:rPr lang="en-US" u="sng" dirty="0">
                <a:solidFill>
                  <a:srgbClr val="C00000"/>
                </a:solidFill>
              </a:rPr>
              <a:t>Middle of field</a:t>
            </a:r>
            <a:endParaRPr lang="en-US" sz="1000" u="sng" dirty="0">
              <a:solidFill>
                <a:srgbClr val="C00000"/>
              </a:solidFill>
            </a:endParaRPr>
          </a:p>
          <a:p>
            <a:pPr lvl="1"/>
            <a:r>
              <a:rPr lang="en-US" dirty="0"/>
              <a:t>U:  Team A’s restraining line; Opposite press box</a:t>
            </a:r>
            <a:endParaRPr lang="en-US" sz="1000" dirty="0"/>
          </a:p>
          <a:p>
            <a:pPr lvl="1"/>
            <a:r>
              <a:rPr lang="en-US" dirty="0"/>
              <a:t>HL:  Team B’s restraining line; Opposite press box</a:t>
            </a:r>
            <a:endParaRPr lang="en-US" sz="1000" dirty="0"/>
          </a:p>
          <a:p>
            <a:pPr lvl="1"/>
            <a:r>
              <a:rPr lang="en-US" dirty="0"/>
              <a:t>L:  </a:t>
            </a:r>
            <a:r>
              <a:rPr lang="en-US" u="sng" dirty="0">
                <a:solidFill>
                  <a:srgbClr val="C00000"/>
                </a:solidFill>
              </a:rPr>
              <a:t>Team B’s restraining line</a:t>
            </a:r>
            <a:r>
              <a:rPr lang="en-US" dirty="0"/>
              <a:t>; Press box side  </a:t>
            </a:r>
            <a:r>
              <a:rPr lang="en-US" sz="1800" dirty="0"/>
              <a:t>(Retreat on deep kick)</a:t>
            </a:r>
          </a:p>
          <a:p>
            <a:pPr lvl="1"/>
            <a:r>
              <a:rPr lang="en-US" dirty="0"/>
              <a:t>B:  Team A’s restraining line; Press box side  </a:t>
            </a:r>
            <a:r>
              <a:rPr lang="en-US" sz="1800" dirty="0"/>
              <a:t>(After giving ball to Kicker)</a:t>
            </a:r>
          </a:p>
        </p:txBody>
      </p:sp>
    </p:spTree>
    <p:extLst>
      <p:ext uri="{BB962C8B-B14F-4D97-AF65-F5344CB8AC3E}">
        <p14:creationId xmlns:p14="http://schemas.microsoft.com/office/powerpoint/2010/main" val="30520585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4E869-87B6-4F04-8639-0DAABF920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03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 descr="Screen Clipping">
            <a:extLst>
              <a:ext uri="{FF2B5EF4-FFF2-40B4-BE49-F238E27FC236}">
                <a16:creationId xmlns:a16="http://schemas.microsoft.com/office/drawing/2014/main" id="{FD89201B-CC66-4D9C-876B-9BC68E907E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713" y="419707"/>
            <a:ext cx="9058858" cy="6073167"/>
          </a:xfrm>
        </p:spPr>
      </p:pic>
    </p:spTree>
    <p:extLst>
      <p:ext uri="{BB962C8B-B14F-4D97-AF65-F5344CB8AC3E}">
        <p14:creationId xmlns:p14="http://schemas.microsoft.com/office/powerpoint/2010/main" val="2593691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86D1B9D-E422-4E90-A5F8-2699795D6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20" name="Content Placeholder 19" descr="Screen Clipping">
            <a:extLst>
              <a:ext uri="{FF2B5EF4-FFF2-40B4-BE49-F238E27FC236}">
                <a16:creationId xmlns:a16="http://schemas.microsoft.com/office/drawing/2014/main" id="{C13A92D8-6836-456D-A56B-5192464D19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901" y="365126"/>
            <a:ext cx="9131138" cy="6126548"/>
          </a:xfrm>
        </p:spPr>
      </p:pic>
    </p:spTree>
    <p:extLst>
      <p:ext uri="{BB962C8B-B14F-4D97-AF65-F5344CB8AC3E}">
        <p14:creationId xmlns:p14="http://schemas.microsoft.com/office/powerpoint/2010/main" val="33801808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2F819E1-C744-4FD5-9C2C-69D9989CD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8" name="Content Placeholder 7" descr="Screen Clipping">
            <a:extLst>
              <a:ext uri="{FF2B5EF4-FFF2-40B4-BE49-F238E27FC236}">
                <a16:creationId xmlns:a16="http://schemas.microsoft.com/office/drawing/2014/main" id="{00A1E37C-2E8E-4FE8-BDCA-A5DA912B59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159" y="365126"/>
            <a:ext cx="9221319" cy="5969792"/>
          </a:xfrm>
        </p:spPr>
      </p:pic>
    </p:spTree>
    <p:extLst>
      <p:ext uri="{BB962C8B-B14F-4D97-AF65-F5344CB8AC3E}">
        <p14:creationId xmlns:p14="http://schemas.microsoft.com/office/powerpoint/2010/main" val="33162909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5271F0-9A1A-441F-AAE2-674395390D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Crew Mechanics &amp; Coverage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4479E73-DF45-45BE-8CC9-BB9AEA5A06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Free Kicks</a:t>
            </a:r>
          </a:p>
        </p:txBody>
      </p:sp>
    </p:spTree>
    <p:extLst>
      <p:ext uri="{BB962C8B-B14F-4D97-AF65-F5344CB8AC3E}">
        <p14:creationId xmlns:p14="http://schemas.microsoft.com/office/powerpoint/2010/main" val="6718203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D3D25-A904-446F-A5A5-FCFDC74A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13101"/>
          </a:xfrm>
        </p:spPr>
        <p:txBody>
          <a:bodyPr/>
          <a:lstStyle/>
          <a:p>
            <a:r>
              <a:rPr lang="en-US" dirty="0"/>
              <a:t>Referee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A0379-CDDF-4050-B9B8-0319AECFD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3757"/>
            <a:ext cx="10515600" cy="4929118"/>
          </a:xfrm>
        </p:spPr>
        <p:txBody>
          <a:bodyPr>
            <a:normAutofit/>
          </a:bodyPr>
          <a:lstStyle/>
          <a:p>
            <a:r>
              <a:rPr lang="en-US" dirty="0"/>
              <a:t>Count Team B; Confirm with L.</a:t>
            </a:r>
          </a:p>
          <a:p>
            <a:r>
              <a:rPr lang="en-US" dirty="0"/>
              <a:t>Sound whistle &amp; give RFP when all officials have indicated ready.</a:t>
            </a:r>
          </a:p>
          <a:p>
            <a:r>
              <a:rPr lang="en-US" dirty="0"/>
              <a:t>Be prepared to rule on Team A formation at time of kick.</a:t>
            </a:r>
          </a:p>
          <a:p>
            <a:r>
              <a:rPr lang="en-US" dirty="0"/>
              <a:t>Remain at pylon until ball is possessed by Team B; Be alert for fair catch signal</a:t>
            </a:r>
          </a:p>
          <a:p>
            <a:r>
              <a:rPr lang="en-US" dirty="0"/>
              <a:t>Cover ball carrier if ball is caught in your zone; Key lead blocker if ball is caught in Line Judge’s zone.</a:t>
            </a:r>
          </a:p>
          <a:p>
            <a:r>
              <a:rPr lang="en-US" dirty="0"/>
              <a:t>Give wind clock signal when ball is legally touched in field of play.</a:t>
            </a:r>
          </a:p>
          <a:p>
            <a:r>
              <a:rPr lang="en-US" dirty="0"/>
              <a:t>Work with H to bracket ball carrier &amp; be prepared to mark dead ball spot.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552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1540</Words>
  <Application>Microsoft Office PowerPoint</Application>
  <PresentationFormat>Widescreen</PresentationFormat>
  <Paragraphs>144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The Kicking Game</vt:lpstr>
      <vt:lpstr>Free Kick Formation</vt:lpstr>
      <vt:lpstr>Legal or Illegal?</vt:lpstr>
      <vt:lpstr>Crew Positioning</vt:lpstr>
      <vt:lpstr>PowerPoint Presentation</vt:lpstr>
      <vt:lpstr>PowerPoint Presentation</vt:lpstr>
      <vt:lpstr>PowerPoint Presentation</vt:lpstr>
      <vt:lpstr>Crew Mechanics &amp; Coverage</vt:lpstr>
      <vt:lpstr>Referee</vt:lpstr>
      <vt:lpstr>Umpire</vt:lpstr>
      <vt:lpstr>Head Linesman</vt:lpstr>
      <vt:lpstr>Line Judge</vt:lpstr>
      <vt:lpstr>Back Judge</vt:lpstr>
      <vt:lpstr>New Rule on Free Kicks:</vt:lpstr>
      <vt:lpstr>Penalty Enforcement</vt:lpstr>
      <vt:lpstr>Scrimmage Kicks</vt:lpstr>
      <vt:lpstr>Referee</vt:lpstr>
      <vt:lpstr>Umpire</vt:lpstr>
      <vt:lpstr>Head Linesman</vt:lpstr>
      <vt:lpstr>Line Judge</vt:lpstr>
      <vt:lpstr>Back Judge</vt:lpstr>
      <vt:lpstr>PowerPoint Presentation</vt:lpstr>
      <vt:lpstr>Scrimmage Kicks</vt:lpstr>
      <vt:lpstr>Referee</vt:lpstr>
      <vt:lpstr>Umpire</vt:lpstr>
      <vt:lpstr>Head Linesman</vt:lpstr>
      <vt:lpstr>Line Judge</vt:lpstr>
      <vt:lpstr>Back Judge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Kicking Game</dc:title>
  <dc:creator>Clark Pylant</dc:creator>
  <cp:lastModifiedBy>Clark Pylant</cp:lastModifiedBy>
  <cp:revision>40</cp:revision>
  <dcterms:created xsi:type="dcterms:W3CDTF">2018-08-19T19:54:51Z</dcterms:created>
  <dcterms:modified xsi:type="dcterms:W3CDTF">2018-08-21T01:51:04Z</dcterms:modified>
</cp:coreProperties>
</file>

<file path=docProps/thumbnail.jpeg>
</file>